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565ADE4-A56B-4051-A146-76AA6DD70F79}">
  <a:tblStyle styleId="{9565ADE4-A56B-4051-A146-76AA6DD70F7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5.xml"/><Relationship Id="rId33" Type="http://schemas.openxmlformats.org/officeDocument/2006/relationships/font" Target="fonts/MavenPro-regular.fntdata"/><Relationship Id="rId10" Type="http://schemas.openxmlformats.org/officeDocument/2006/relationships/slide" Target="slides/slide4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avenPr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ec3e54d45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ec3e54d45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c3e54d45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c3e54d45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ec5da9eb8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ec5da9eb8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c5da9eb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ec5da9eb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c3e54d45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c3e54d45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c3e54d45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c3e54d45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c5da9eb85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c5da9eb85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c3e54d45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c3e54d45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c3e54d45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ec3e54d45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c46188c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ec46188c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c46188c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ec46188c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c3e54d45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ec3e54d45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c3e54d45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ec3e54d45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ec5da9eb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ec5da9eb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c5da9eb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ec5da9eb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ec3e54d45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ec3e54d4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ec3e54d45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ec3e54d4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0" y="796025"/>
            <a:ext cx="5487900" cy="196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Classificação de Cobertura e Uso da Terra via Random Forest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616200" y="2914875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INE 410121 - Visão Computacional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Nicolas Matheus Ribeiro Ortiz (202303810)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0" r="79847" t="0"/>
          <a:stretch/>
        </p:blipFill>
        <p:spPr>
          <a:xfrm>
            <a:off x="1052225" y="3768325"/>
            <a:ext cx="543900" cy="9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 txBox="1"/>
          <p:nvPr/>
        </p:nvSpPr>
        <p:spPr>
          <a:xfrm>
            <a:off x="1409250" y="3843650"/>
            <a:ext cx="24930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PPGEAN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1359600" y="4383850"/>
            <a:ext cx="25923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Programa de Pós-</a:t>
            </a:r>
            <a:r>
              <a:rPr lang="pt-B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pt-BR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raduação em Ecossistemas Agrícolas e Naturais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8450" y="3779373"/>
            <a:ext cx="607209" cy="83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b="4197" l="0" r="4616" t="14455"/>
          <a:stretch/>
        </p:blipFill>
        <p:spPr>
          <a:xfrm>
            <a:off x="3103900" y="565150"/>
            <a:ext cx="5704101" cy="30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Modelagem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5" y="1481275"/>
            <a:ext cx="266026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Avaliação do Modelo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700" y="1169225"/>
            <a:ext cx="4803802" cy="386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24"/>
          <p:cNvGraphicFramePr/>
          <p:nvPr/>
        </p:nvGraphicFramePr>
        <p:xfrm>
          <a:off x="119000" y="146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{9565ADE4-A56B-4051-A146-76AA6DD70F79}</a:tableStyleId>
              </a:tblPr>
              <a:tblGrid>
                <a:gridCol w="924325"/>
                <a:gridCol w="691000"/>
                <a:gridCol w="691000"/>
                <a:gridCol w="691000"/>
                <a:gridCol w="691000"/>
                <a:gridCol w="780750"/>
                <a:gridCol w="691000"/>
                <a:gridCol w="691000"/>
                <a:gridCol w="897400"/>
              </a:tblGrid>
              <a:tr h="513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Agricultura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Área Urbana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Corpos d'água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Formação Florestal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Mosaico de Agricultura e Pastagem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Pastagem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Silvicultura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erro</a:t>
                      </a:r>
                      <a:endParaRPr b="1" sz="9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Agricultura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4591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47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441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0.11711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Área Urbana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1770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74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0.06299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Corpos d'água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3964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0.01368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</a:tr>
              <a:tr h="354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Formação Florestal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5623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0.03301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</a:tr>
              <a:tr h="513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Mosaico de Agricultura e Pastagem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1939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403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0.30276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</a:tr>
              <a:tr h="194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Pastagem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18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367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2855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0.13432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/>
                </a:tc>
              </a:tr>
              <a:tr h="283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Silvicultura</a:t>
                      </a:r>
                      <a:endParaRPr b="1"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136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49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2335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0.09320</a:t>
                      </a:r>
                      <a:endParaRPr sz="10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5" name="Google Shape;36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Avaliação do Modelo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5"/>
          <p:cNvPicPr preferRelativeResize="0"/>
          <p:nvPr/>
        </p:nvPicPr>
        <p:blipFill rotWithShape="1">
          <a:blip r:embed="rId3">
            <a:alphaModFix/>
          </a:blip>
          <a:srcRect b="0" l="0" r="37965" t="0"/>
          <a:stretch/>
        </p:blipFill>
        <p:spPr>
          <a:xfrm>
            <a:off x="990600" y="1130125"/>
            <a:ext cx="4443425" cy="40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Avaliação do Modelo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25"/>
          <p:cNvPicPr preferRelativeResize="0"/>
          <p:nvPr/>
        </p:nvPicPr>
        <p:blipFill rotWithShape="1">
          <a:blip r:embed="rId3">
            <a:alphaModFix/>
          </a:blip>
          <a:srcRect b="32905" l="61709" r="0" t="32151"/>
          <a:stretch/>
        </p:blipFill>
        <p:spPr>
          <a:xfrm>
            <a:off x="5520125" y="1366600"/>
            <a:ext cx="2742649" cy="1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Avaliação do Modelo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26"/>
          <p:cNvPicPr preferRelativeResize="0"/>
          <p:nvPr/>
        </p:nvPicPr>
        <p:blipFill rotWithShape="1">
          <a:blip r:embed="rId3">
            <a:alphaModFix/>
          </a:blip>
          <a:srcRect b="0" l="8223" r="0" t="24749"/>
          <a:stretch/>
        </p:blipFill>
        <p:spPr>
          <a:xfrm>
            <a:off x="-42950" y="1320250"/>
            <a:ext cx="6305425" cy="3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7"/>
          <p:cNvPicPr preferRelativeResize="0"/>
          <p:nvPr/>
        </p:nvPicPr>
        <p:blipFill rotWithShape="1">
          <a:blip r:embed="rId3">
            <a:alphaModFix/>
          </a:blip>
          <a:srcRect b="4470" l="0" r="0" t="0"/>
          <a:stretch/>
        </p:blipFill>
        <p:spPr>
          <a:xfrm>
            <a:off x="5325000" y="973875"/>
            <a:ext cx="2786275" cy="247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99" y="1597875"/>
            <a:ext cx="4427225" cy="26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575" y="4"/>
            <a:ext cx="2379500" cy="109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92" name="Google Shape;392;p28"/>
          <p:cNvGraphicFramePr/>
          <p:nvPr/>
        </p:nvGraphicFramePr>
        <p:xfrm>
          <a:off x="219200" y="1597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{9565ADE4-A56B-4051-A146-76AA6DD70F79}</a:tableStyleId>
              </a:tblPr>
              <a:tblGrid>
                <a:gridCol w="1450950"/>
                <a:gridCol w="591325"/>
                <a:gridCol w="1337600"/>
                <a:gridCol w="972925"/>
              </a:tblGrid>
              <a:tr h="29877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Área Ocupada com cada Classe e suas Proporções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 hMerge="1"/>
                <a:tc hMerge="1"/>
              </a:tr>
              <a:tr h="2742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Classe</a:t>
                      </a:r>
                      <a:endParaRPr i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Área (ha)</a:t>
                      </a:r>
                      <a:endParaRPr i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Proporção (%)</a:t>
                      </a:r>
                      <a:endParaRPr i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D9D9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1 - Agricultura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35797,67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9,74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2 - Área Urbana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19382,86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5,27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3 - Corpos d'água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9081,37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2,47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4 - Formação Florestal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118141,58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32,15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5 - Mosaico de Agricultura e Pastagem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60237,05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16,39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6 - Pastagem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44260,74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12,04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29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7 - Silvicultura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80615,65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21,94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pic>
        <p:nvPicPr>
          <p:cNvPr id="393" name="Google Shape;393;p28"/>
          <p:cNvPicPr preferRelativeResize="0"/>
          <p:nvPr/>
        </p:nvPicPr>
        <p:blipFill rotWithShape="1">
          <a:blip r:embed="rId3">
            <a:alphaModFix/>
          </a:blip>
          <a:srcRect b="0" l="0" r="37015" t="0"/>
          <a:stretch/>
        </p:blipFill>
        <p:spPr>
          <a:xfrm>
            <a:off x="4572000" y="-107650"/>
            <a:ext cx="3974975" cy="37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 rotWithShape="1">
          <a:blip r:embed="rId3">
            <a:alphaModFix/>
          </a:blip>
          <a:srcRect b="21726" l="89680" r="0" t="27187"/>
          <a:stretch/>
        </p:blipFill>
        <p:spPr>
          <a:xfrm>
            <a:off x="8497150" y="902350"/>
            <a:ext cx="506949" cy="150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Classificação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REFERÊNCIAS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9"/>
          <p:cNvSpPr txBox="1"/>
          <p:nvPr>
            <p:ph idx="1" type="body"/>
          </p:nvPr>
        </p:nvSpPr>
        <p:spPr>
          <a:xfrm>
            <a:off x="0" y="1373425"/>
            <a:ext cx="6671400" cy="3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BREIMAN, L. Random forests.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v. 45, n. 1, p. 5-32, 2001. Disponível em: &lt;https://link.springer.com/content/pdf/10.1023/A:1010933404324.pdf&gt;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EROS - Earth Resources Observation And Science Center.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Landsat 9 Data Users Handbook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. 2022. Disponível em: &lt;https://www.usgs.gov/media/files/landsat-9-data-users-handbook&gt;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SOUZA JR, C. M. et al. Reconstructing three decades of land use and land cover changes in brazilian biomes with landsat archive and earth engine.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Remote Sensing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, v. 12, n. 17, p. 2735, 2020. Disponível em: &lt;https://www.mdpi.com/2072-4292/12/17/2735/htm&gt;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RIEBESELL, Janosh.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. Graphics with TikZ in LaTeX. 2021. Disponível em: &lt;https://tikz.net/random-forest/&gt;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04958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YU, Z. et al. Selection of landsat 8 OLI band combinations for land use and land cover classification. In: </a:t>
            </a:r>
            <a:r>
              <a:rPr b="1" lang="pt-BR">
                <a:latin typeface="Roboto"/>
                <a:ea typeface="Roboto"/>
                <a:cs typeface="Roboto"/>
                <a:sym typeface="Roboto"/>
              </a:rPr>
              <a:t>2019 8th International Conference on Agro-Geoinformatics (Agro-Geoinformatics)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. IEEE, 2019. p. 1-5. Disponível em: &lt;https://sci-hub.se/10.1109/agro-geoinformatics.2019.8820595&gt;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237288" y="594975"/>
            <a:ext cx="86694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000">
                <a:latin typeface="Roboto"/>
                <a:ea typeface="Roboto"/>
                <a:cs typeface="Roboto"/>
                <a:sym typeface="Roboto"/>
              </a:rPr>
              <a:t>OBRIGADO PELA ATENÇÃO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0"/>
          <p:cNvSpPr txBox="1"/>
          <p:nvPr/>
        </p:nvSpPr>
        <p:spPr>
          <a:xfrm>
            <a:off x="13710225" y="3689475"/>
            <a:ext cx="31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</a:rPr>
              <a:t>bit.ly/randomForestLULC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408" name="Google Shape;408;p30"/>
          <p:cNvSpPr txBox="1"/>
          <p:nvPr/>
        </p:nvSpPr>
        <p:spPr>
          <a:xfrm>
            <a:off x="2626638" y="1945275"/>
            <a:ext cx="38907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nick_mro2@hotmail.com</a:t>
            </a:r>
            <a:endParaRPr sz="1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09" name="Google Shape;409;p30"/>
          <p:cNvSpPr txBox="1"/>
          <p:nvPr/>
        </p:nvSpPr>
        <p:spPr>
          <a:xfrm>
            <a:off x="3425700" y="3996300"/>
            <a:ext cx="2292600" cy="2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bit.ly/randomForestLULC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335" y="2366775"/>
            <a:ext cx="1595331" cy="16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Motivação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14"/>
          <p:cNvSpPr txBox="1"/>
          <p:nvPr>
            <p:ph idx="1" type="body"/>
          </p:nvPr>
        </p:nvSpPr>
        <p:spPr>
          <a:xfrm>
            <a:off x="539800" y="1721075"/>
            <a:ext cx="3915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Desde a década de 1980 o Brasil perdeu 71Mha de vegetação natural.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Áreas dedicadas à pastagem aumentaram em 46% e à agricultura em 172% (Souza </a:t>
            </a:r>
            <a:r>
              <a:rPr i="1" lang="pt-BR" sz="1600"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, 2020).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350" y="166538"/>
            <a:ext cx="4188450" cy="339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 Gestão e Monitoramento de Recursos Hídricos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851875" y="1597875"/>
            <a:ext cx="2623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Gestão Integrada de Recursos Hídricos;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pt-BR" sz="1600">
                <a:latin typeface="Roboto"/>
                <a:ea typeface="Roboto"/>
                <a:cs typeface="Roboto"/>
                <a:sym typeface="Roboto"/>
              </a:rPr>
              <a:t>Lei Nº 9.433, de 8 de janeiro de 1997;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525" y="1341039"/>
            <a:ext cx="459105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5"/>
          <p:cNvSpPr txBox="1"/>
          <p:nvPr/>
        </p:nvSpPr>
        <p:spPr>
          <a:xfrm>
            <a:off x="726450" y="3418125"/>
            <a:ext cx="42987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“Um plano de gestão deve contemplar o monitoramento contínuo, possibilitando a avaliação dos RHs adjacentes às alterações de uso e de cobertura do solo das Bacias Hidrográficas”</a:t>
            </a:r>
            <a:endParaRPr i="1"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"/>
          <p:cNvSpPr txBox="1"/>
          <p:nvPr>
            <p:ph type="title"/>
          </p:nvPr>
        </p:nvSpPr>
        <p:spPr>
          <a:xfrm>
            <a:off x="1303800" y="5878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Descrição do Método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16"/>
          <p:cNvSpPr txBox="1"/>
          <p:nvPr>
            <p:ph idx="1" type="body"/>
          </p:nvPr>
        </p:nvSpPr>
        <p:spPr>
          <a:xfrm>
            <a:off x="4854750" y="1094400"/>
            <a:ext cx="3796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Consiste em um classificador composto por múltiplas árvores de decisão: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5858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{h(</a:t>
            </a:r>
            <a:r>
              <a:rPr i="1" lang="pt-BR" sz="1600">
                <a:solidFill>
                  <a:srgbClr val="5858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pt-BR" sz="1600">
                <a:solidFill>
                  <a:srgbClr val="5858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k), k=1, ...}</a:t>
            </a: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Em que {k} são vetores aleatórios independentes, identicamente distribuídos, e cada árvore de decisão lança um voto unitário para a classe mais popular na entrada </a:t>
            </a:r>
            <a:r>
              <a:rPr i="1" lang="pt-BR" sz="1600">
                <a:solidFill>
                  <a:srgbClr val="58585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pt-BR">
                <a:latin typeface="Roboto"/>
                <a:ea typeface="Roboto"/>
                <a:cs typeface="Roboto"/>
                <a:sym typeface="Roboto"/>
              </a:rPr>
              <a:t> (BREIMAN, 2001).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25" y="1323000"/>
            <a:ext cx="4496581" cy="32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6"/>
          <p:cNvSpPr txBox="1"/>
          <p:nvPr/>
        </p:nvSpPr>
        <p:spPr>
          <a:xfrm>
            <a:off x="1269213" y="4574600"/>
            <a:ext cx="21090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Fonte: Riebesell (2021)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Pré-processamento das imagens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1" name="Google Shape;311;p17"/>
          <p:cNvPicPr preferRelativeResize="0"/>
          <p:nvPr/>
        </p:nvPicPr>
        <p:blipFill rotWithShape="1">
          <a:blip r:embed="rId3">
            <a:alphaModFix/>
          </a:blip>
          <a:srcRect b="8364" l="0" r="68927" t="20506"/>
          <a:stretch/>
        </p:blipFill>
        <p:spPr>
          <a:xfrm>
            <a:off x="3729849" y="1393075"/>
            <a:ext cx="2356550" cy="3034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2" name="Google Shape;312;p17"/>
          <p:cNvGraphicFramePr/>
          <p:nvPr/>
        </p:nvGraphicFramePr>
        <p:xfrm>
          <a:off x="206200" y="2022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{9565ADE4-A56B-4051-A146-76AA6DD70F79}</a:tableStyleId>
              </a:tblPr>
              <a:tblGrid>
                <a:gridCol w="2200275"/>
                <a:gridCol w="1257300"/>
              </a:tblGrid>
              <a:tr h="4000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Bandas Landsat -9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Comprimento de Onda (µm)</a:t>
                      </a:r>
                      <a:endParaRPr b="1"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DBDBD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1 - Ultravioleta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0,435 – 0,451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2 - Azul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0,452 – 0,512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3 - Verde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0,533 – 0,590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 – Vermelho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0,636 – 0,673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 – Próximo ao infravermelho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0,851 – 0,879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 – Infravermelho de Onda Curta 1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1,566 – 1,651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solidFill>
                      <a:srgbClr val="F3F3F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 – Infravermelho de Onda Curta 2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2,107 – 2,294</a:t>
                      </a:r>
                      <a:endParaRPr sz="120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ctr"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3" name="Google Shape;313;p17"/>
          <p:cNvSpPr txBox="1"/>
          <p:nvPr/>
        </p:nvSpPr>
        <p:spPr>
          <a:xfrm>
            <a:off x="487638" y="4578200"/>
            <a:ext cx="2894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Fonte: adaptado de EROS (2022).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9363">
            <a:off x="1124428" y="1373409"/>
            <a:ext cx="1323594" cy="39045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7"/>
          <p:cNvSpPr txBox="1"/>
          <p:nvPr/>
        </p:nvSpPr>
        <p:spPr>
          <a:xfrm rot="-1886104">
            <a:off x="1221060" y="1506933"/>
            <a:ext cx="1776305" cy="3079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Roboto"/>
                <a:ea typeface="Roboto"/>
                <a:cs typeface="Roboto"/>
                <a:sym typeface="Roboto"/>
              </a:rPr>
              <a:t>OLI - LANDSAT 9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17"/>
          <p:cNvPicPr preferRelativeResize="0"/>
          <p:nvPr/>
        </p:nvPicPr>
        <p:blipFill rotWithShape="1">
          <a:blip r:embed="rId3">
            <a:alphaModFix/>
          </a:blip>
          <a:srcRect b="8364" l="31333" r="31176" t="20506"/>
          <a:stretch/>
        </p:blipFill>
        <p:spPr>
          <a:xfrm>
            <a:off x="6152475" y="1393075"/>
            <a:ext cx="2843275" cy="30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Pré-processamento das imagens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075" y="1113787"/>
            <a:ext cx="3872950" cy="22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9675"/>
            <a:ext cx="4707751" cy="17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3157968"/>
            <a:ext cx="4472451" cy="169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Pré-processamento das imagens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0" name="Google Shape;3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200" y="1101300"/>
            <a:ext cx="4823101" cy="39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Dados de Treinamento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6" name="Google Shape;336;p20"/>
          <p:cNvPicPr preferRelativeResize="0"/>
          <p:nvPr/>
        </p:nvPicPr>
        <p:blipFill rotWithShape="1">
          <a:blip r:embed="rId3">
            <a:alphaModFix/>
          </a:blip>
          <a:srcRect b="7509" l="0" r="28891" t="20079"/>
          <a:stretch/>
        </p:blipFill>
        <p:spPr>
          <a:xfrm>
            <a:off x="64550" y="1379500"/>
            <a:ext cx="5616974" cy="321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7722" y="1028978"/>
            <a:ext cx="3333525" cy="2249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6275"/>
            <a:ext cx="1143125" cy="9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0"/>
          <p:cNvSpPr txBox="1"/>
          <p:nvPr/>
        </p:nvSpPr>
        <p:spPr>
          <a:xfrm>
            <a:off x="1043313" y="245625"/>
            <a:ext cx="2170200" cy="1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Souza JR. </a:t>
            </a:r>
            <a:r>
              <a:rPr i="1"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et al</a:t>
            </a:r>
            <a:r>
              <a:rPr lang="pt-BR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., 2020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Avaliação da Amostragem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21"/>
          <p:cNvPicPr preferRelativeResize="0"/>
          <p:nvPr/>
        </p:nvPicPr>
        <p:blipFill rotWithShape="1">
          <a:blip r:embed="rId3">
            <a:alphaModFix/>
          </a:blip>
          <a:srcRect b="4195" l="0" r="5365" t="15120"/>
          <a:stretch/>
        </p:blipFill>
        <p:spPr>
          <a:xfrm>
            <a:off x="4454800" y="1103600"/>
            <a:ext cx="4205576" cy="22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76" y="1350675"/>
            <a:ext cx="3869625" cy="29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